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9" r:id="rId3"/>
    <p:sldId id="287" r:id="rId4"/>
    <p:sldId id="271" r:id="rId5"/>
    <p:sldId id="260" r:id="rId6"/>
    <p:sldId id="259" r:id="rId7"/>
    <p:sldId id="285" r:id="rId8"/>
    <p:sldId id="286" r:id="rId9"/>
    <p:sldId id="288" r:id="rId10"/>
    <p:sldId id="284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A5E824-4C05-42D0-C136-47EFB40D52B1}" v="355" dt="2020-12-03T07:44:25.820"/>
    <p1510:client id="{512C477C-2465-BE49-AD43-1961F4631809}" v="315" dt="2020-12-03T08:52:40.243"/>
    <p1510:client id="{554E6ADB-5962-1CDF-0A96-B0DC8B8E28EF}" v="179" dt="2020-12-03T08:57:59.341"/>
    <p1510:client id="{BD46D98B-72AF-6A47-A6F2-C61162E990DC}" v="282" dt="2020-12-03T08:59:43.147"/>
    <p1510:client id="{D29A6D3A-363D-0FD9-C0E9-BB9D2523FC92}" v="1" dt="2020-12-03T08:35:40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6" y="354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DA45C-EF99-4C49-878B-601C3CCE3C93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F3011D-2649-41CA-BC72-EA6ABF218AA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149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F3011D-2649-41CA-BC72-EA6ABF218AA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9262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F3011D-2649-41CA-BC72-EA6ABF218AA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0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F3011D-2649-41CA-BC72-EA6ABF218AA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75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F3011D-2649-41CA-BC72-EA6ABF218AA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094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F3011D-2649-41CA-BC72-EA6ABF218AA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816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F3011D-2649-41CA-BC72-EA6ABF218AA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579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D32F2-C679-429A-8E1E-128D8265128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50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31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465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021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38200" y="958250"/>
            <a:ext cx="10515600" cy="623415"/>
          </a:xfrm>
          <a:prstGeom prst="rect">
            <a:avLst/>
          </a:prstGeom>
        </p:spPr>
        <p:txBody>
          <a:bodyPr/>
          <a:lstStyle>
            <a:lvl1pPr algn="ctr">
              <a:defRPr sz="3600">
                <a:latin typeface="Playfair Display Black" charset="0"/>
                <a:ea typeface="Playfair Display Black" charset="0"/>
                <a:cs typeface="Playfair Display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0030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27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627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519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4547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096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440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985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379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12104-7FC9-4E9E-9957-1E5E8B5D1259}" type="datetimeFigureOut">
              <a:rPr lang="zh-CN" altLang="en-US" smtClean="0"/>
              <a:pPr/>
              <a:t>2020/12/3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B21EF-5E12-46A3-A9C2-B82A92286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48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hyperlink" Target="https://www.flipsnack.com/SurveyofScottishWitchcraft/witchcraft-booklet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>
            <a:off x="5233527" y="47216"/>
            <a:ext cx="6689532" cy="6763568"/>
          </a:xfrm>
          <a:prstGeom prst="triangle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6" name="TextBox 9"/>
          <p:cNvSpPr txBox="1"/>
          <p:nvPr/>
        </p:nvSpPr>
        <p:spPr>
          <a:xfrm>
            <a:off x="5579322" y="2166970"/>
            <a:ext cx="60070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17"/>
            <a:r>
              <a:rPr lang="en-GB" altLang="zh-CN" sz="4400" spc="30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Survey of Scottish Witchcraft</a:t>
            </a:r>
          </a:p>
        </p:txBody>
      </p:sp>
      <p:sp>
        <p:nvSpPr>
          <p:cNvPr id="7" name="等腰三角形 6"/>
          <p:cNvSpPr/>
          <p:nvPr/>
        </p:nvSpPr>
        <p:spPr>
          <a:xfrm rot="10800000">
            <a:off x="8357929" y="3674590"/>
            <a:ext cx="440725" cy="37993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8" name="TextBox 9"/>
          <p:cNvSpPr txBox="1"/>
          <p:nvPr/>
        </p:nvSpPr>
        <p:spPr>
          <a:xfrm>
            <a:off x="7756749" y="4119875"/>
            <a:ext cx="2083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/>
            <a:r>
              <a:rPr lang="en-US" altLang="zh-CN" spc="30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layfair Display SC" charset="0"/>
              </a:rPr>
              <a:t>Group</a:t>
            </a:r>
            <a:r>
              <a:rPr lang="zh-CN" altLang="en-US" spc="30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layfair Display SC" charset="0"/>
              </a:rPr>
              <a:t> </a:t>
            </a:r>
            <a:r>
              <a:rPr lang="en-US" altLang="zh-CN" spc="30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layfair Display SC" charset="0"/>
              </a:rPr>
              <a:t>14</a:t>
            </a:r>
            <a:endParaRPr lang="en-US" spc="30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layfair Display SC" charset="0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6426290" y="4434816"/>
            <a:ext cx="4188437" cy="1895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17">
              <a:lnSpc>
                <a:spcPct val="150000"/>
              </a:lnSpc>
            </a:pPr>
            <a:r>
              <a:rPr lang="en-US" altLang="zh-CN" sz="16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Chung Yan Lee</a:t>
            </a:r>
          </a:p>
          <a:p>
            <a:pPr algn="ctr" defTabSz="914217">
              <a:lnSpc>
                <a:spcPct val="150000"/>
              </a:lnSpc>
            </a:pPr>
            <a:r>
              <a:rPr lang="en-US" altLang="zh-CN" sz="16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Groza</a:t>
            </a:r>
            <a:r>
              <a:rPr lang="pl-PL" altLang="zh-CN" sz="16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 Daniela</a:t>
            </a:r>
            <a:endParaRPr lang="en-US" altLang="zh-CN" sz="160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ontserrat Light" charset="0"/>
            </a:endParaRPr>
          </a:p>
          <a:p>
            <a:pPr algn="ctr" defTabSz="914217">
              <a:lnSpc>
                <a:spcPct val="150000"/>
              </a:lnSpc>
            </a:pPr>
            <a:r>
              <a:rPr lang="en-US" altLang="zh-CN" sz="16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Huizhi Zhang</a:t>
            </a:r>
            <a:r>
              <a:rPr lang="pl-PL" altLang="zh-CN" sz="16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 </a:t>
            </a:r>
            <a:endParaRPr lang="en-US" altLang="zh-CN" sz="160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ontserrat Light" charset="0"/>
            </a:endParaRPr>
          </a:p>
          <a:p>
            <a:pPr algn="ctr" defTabSz="914217">
              <a:lnSpc>
                <a:spcPct val="150000"/>
              </a:lnSpc>
            </a:pPr>
            <a:r>
              <a:rPr lang="en-US" altLang="zh-CN" sz="1600" err="1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Jingyin</a:t>
            </a:r>
            <a:r>
              <a:rPr lang="en-US" altLang="zh-CN" sz="16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 Liang</a:t>
            </a:r>
          </a:p>
          <a:p>
            <a:pPr algn="ctr" defTabSz="914217">
              <a:lnSpc>
                <a:spcPct val="150000"/>
              </a:lnSpc>
            </a:pPr>
            <a:r>
              <a:rPr lang="en-US" altLang="zh-CN" sz="16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Shan Ouyang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479827" y="157505"/>
            <a:ext cx="2589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Science for Design 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 descr="卡通画&#10;&#10;描述已自动生成">
            <a:extLst>
              <a:ext uri="{FF2B5EF4-FFF2-40B4-BE49-F238E27FC236}">
                <a16:creationId xmlns:a16="http://schemas.microsoft.com/office/drawing/2014/main" id="{8DE9A2DF-A937-496D-A7DB-9AB72D40A3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03" y="883023"/>
            <a:ext cx="5381200" cy="5091953"/>
          </a:xfrm>
          <a:prstGeom prst="rect">
            <a:avLst/>
          </a:prstGeom>
        </p:spPr>
      </p:pic>
      <p:sp>
        <p:nvSpPr>
          <p:cNvPr id="11" name="TextBox 9">
            <a:extLst>
              <a:ext uri="{FF2B5EF4-FFF2-40B4-BE49-F238E27FC236}">
                <a16:creationId xmlns:a16="http://schemas.microsoft.com/office/drawing/2014/main" id="{3D283744-C992-C347-8DC6-9355A5631EA8}"/>
              </a:ext>
            </a:extLst>
          </p:cNvPr>
          <p:cNvSpPr txBox="1"/>
          <p:nvPr/>
        </p:nvSpPr>
        <p:spPr>
          <a:xfrm>
            <a:off x="7038540" y="6373492"/>
            <a:ext cx="3434944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/>
            <a:r>
              <a:rPr lang="en-US" altLang="zh-CN" sz="1600" spc="300">
                <a:solidFill>
                  <a:schemeClr val="bg1">
                    <a:lumMod val="75000"/>
                  </a:schemeClr>
                </a:solidFill>
                <a:latin typeface="微软雅黑"/>
                <a:ea typeface="微软雅黑"/>
                <a:cs typeface="Playfair Display SC" charset="0"/>
              </a:rPr>
              <a:t>Tutor</a:t>
            </a:r>
            <a:r>
              <a:rPr lang="zh-CN" altLang="en-US" sz="1600" spc="300">
                <a:solidFill>
                  <a:schemeClr val="bg1">
                    <a:lumMod val="75000"/>
                  </a:schemeClr>
                </a:solidFill>
                <a:latin typeface="微软雅黑"/>
                <a:ea typeface="微软雅黑"/>
                <a:cs typeface="Playfair Display SC" charset="0"/>
              </a:rPr>
              <a:t>： </a:t>
            </a:r>
            <a:r>
              <a:rPr lang="en-US" altLang="zh-CN" sz="1600" spc="300">
                <a:solidFill>
                  <a:schemeClr val="bg1">
                    <a:lumMod val="75000"/>
                  </a:schemeClr>
                </a:solidFill>
                <a:latin typeface="微软雅黑"/>
                <a:ea typeface="微软雅黑"/>
                <a:cs typeface="Playfair Display SC" charset="0"/>
              </a:rPr>
              <a:t>DADZIE</a:t>
            </a:r>
            <a:r>
              <a:rPr lang="zh-CN" altLang="en-US" sz="1600" spc="300">
                <a:solidFill>
                  <a:schemeClr val="bg1">
                    <a:lumMod val="75000"/>
                  </a:schemeClr>
                </a:solidFill>
                <a:latin typeface="微软雅黑"/>
                <a:ea typeface="微软雅黑"/>
                <a:cs typeface="Playfair Display SC" charset="0"/>
              </a:rPr>
              <a:t> </a:t>
            </a:r>
            <a:r>
              <a:rPr lang="en-US" altLang="zh-CN" sz="1600" spc="300">
                <a:solidFill>
                  <a:schemeClr val="bg1">
                    <a:lumMod val="75000"/>
                  </a:schemeClr>
                </a:solidFill>
                <a:latin typeface="微软雅黑"/>
                <a:ea typeface="微软雅黑"/>
                <a:cs typeface="Playfair Display SC" charset="0"/>
              </a:rPr>
              <a:t>Aba-Sah</a:t>
            </a:r>
            <a:endParaRPr lang="en-US" sz="1600" spc="300">
              <a:solidFill>
                <a:schemeClr val="bg1">
                  <a:lumMod val="75000"/>
                </a:schemeClr>
              </a:solidFill>
              <a:latin typeface="微软雅黑"/>
              <a:ea typeface="微软雅黑"/>
              <a:cs typeface="Playfair Display S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664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7298980" y="1730231"/>
            <a:ext cx="1782501" cy="303256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6338281" y="1683932"/>
            <a:ext cx="972274" cy="1632031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 flipV="1">
            <a:off x="8194539" y="4731032"/>
            <a:ext cx="883920" cy="30480"/>
          </a:xfrm>
          <a:prstGeom prst="line">
            <a:avLst/>
          </a:prstGeom>
          <a:ln w="635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9"/>
          <p:cNvSpPr txBox="1"/>
          <p:nvPr/>
        </p:nvSpPr>
        <p:spPr>
          <a:xfrm>
            <a:off x="3839500" y="3429000"/>
            <a:ext cx="44399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/>
            <a:r>
              <a:rPr lang="en-US" sz="4800" b="1" spc="3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layfair Display SC" charset="0"/>
              </a:rPr>
              <a:t>THANK FOR WATCHING!</a:t>
            </a:r>
          </a:p>
        </p:txBody>
      </p:sp>
    </p:spTree>
    <p:extLst>
      <p:ext uri="{BB962C8B-B14F-4D97-AF65-F5344CB8AC3E}">
        <p14:creationId xmlns:p14="http://schemas.microsoft.com/office/powerpoint/2010/main" val="61332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等腰三角形 7"/>
          <p:cNvSpPr/>
          <p:nvPr/>
        </p:nvSpPr>
        <p:spPr>
          <a:xfrm rot="7073253">
            <a:off x="608865" y="1730528"/>
            <a:ext cx="554345" cy="512880"/>
          </a:xfrm>
          <a:prstGeom prst="triangle">
            <a:avLst>
              <a:gd name="adj" fmla="val 48143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" name="等腰三角形 3"/>
          <p:cNvSpPr/>
          <p:nvPr/>
        </p:nvSpPr>
        <p:spPr>
          <a:xfrm>
            <a:off x="398152" y="545483"/>
            <a:ext cx="1688377" cy="1648701"/>
          </a:xfrm>
          <a:prstGeom prst="triangle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979920" y="0"/>
            <a:ext cx="521208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44755" y="1171875"/>
            <a:ext cx="58223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>
                <a:solidFill>
                  <a:srgbClr val="2B2B2B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INTRODUCTION</a:t>
            </a:r>
          </a:p>
        </p:txBody>
      </p:sp>
      <p:sp>
        <p:nvSpPr>
          <p:cNvPr id="10" name="等腰三角形 9"/>
          <p:cNvSpPr/>
          <p:nvPr/>
        </p:nvSpPr>
        <p:spPr>
          <a:xfrm rot="10800000" flipV="1">
            <a:off x="7853604" y="688400"/>
            <a:ext cx="588305" cy="578196"/>
          </a:xfrm>
          <a:prstGeom prst="triangle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 rot="10800000" flipV="1">
            <a:off x="10447557" y="5719126"/>
            <a:ext cx="588305" cy="578196"/>
          </a:xfrm>
          <a:prstGeom prst="triangle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606035" y="1525963"/>
            <a:ext cx="390464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Database: Includes information about accused witches, cases, trails 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CF32CD0-742D-4CFA-BB59-A548CD69665E}"/>
              </a:ext>
            </a:extLst>
          </p:cNvPr>
          <p:cNvSpPr/>
          <p:nvPr/>
        </p:nvSpPr>
        <p:spPr>
          <a:xfrm>
            <a:off x="7606036" y="3863399"/>
            <a:ext cx="390464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Motivation: Focus on the ritual object, and explore the inner relationships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DE3B134-C3E3-4D6F-B92D-D1B2B73FF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15" y="2557014"/>
            <a:ext cx="5896747" cy="36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515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等腰三角形 8"/>
          <p:cNvSpPr/>
          <p:nvPr/>
        </p:nvSpPr>
        <p:spPr>
          <a:xfrm>
            <a:off x="10608842" y="640856"/>
            <a:ext cx="1308759" cy="1199911"/>
          </a:xfrm>
          <a:prstGeom prst="triangle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C9987CD1-4328-42B5-8CD7-8261D4175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215001" cy="6858000"/>
          </a:xfrm>
          <a:prstGeom prst="rect">
            <a:avLst/>
          </a:prstGeom>
        </p:spPr>
      </p:pic>
      <p:sp>
        <p:nvSpPr>
          <p:cNvPr id="4" name="等腰三角形 3"/>
          <p:cNvSpPr/>
          <p:nvPr/>
        </p:nvSpPr>
        <p:spPr>
          <a:xfrm>
            <a:off x="11219142" y="1336206"/>
            <a:ext cx="527192" cy="411036"/>
          </a:xfrm>
          <a:prstGeom prst="triangle">
            <a:avLst/>
          </a:prstGeom>
          <a:solidFill>
            <a:schemeClr val="tx1">
              <a:lumMod val="95000"/>
              <a:lumOff val="5000"/>
              <a:alpha val="44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57768" y="1298185"/>
            <a:ext cx="22148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Bar Chart</a:t>
            </a:r>
            <a:endParaRPr lang="zh-CN" altLang="en-US" sz="3200" b="1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TextBox 10"/>
          <p:cNvSpPr txBox="1"/>
          <p:nvPr/>
        </p:nvSpPr>
        <p:spPr>
          <a:xfrm>
            <a:off x="1773234" y="2348821"/>
            <a:ext cx="248365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Accused (witches)</a:t>
            </a:r>
          </a:p>
        </p:txBody>
      </p:sp>
      <p:sp>
        <p:nvSpPr>
          <p:cNvPr id="15" name="等腰三角形 14"/>
          <p:cNvSpPr/>
          <p:nvPr/>
        </p:nvSpPr>
        <p:spPr>
          <a:xfrm>
            <a:off x="1189136" y="3175453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TextBox 10"/>
          <p:cNvSpPr txBox="1"/>
          <p:nvPr/>
        </p:nvSpPr>
        <p:spPr>
          <a:xfrm>
            <a:off x="1808097" y="2957633"/>
            <a:ext cx="2043706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Ritual Object</a:t>
            </a:r>
          </a:p>
        </p:txBody>
      </p:sp>
      <p:sp>
        <p:nvSpPr>
          <p:cNvPr id="18" name="TextBox 10"/>
          <p:cNvSpPr txBox="1"/>
          <p:nvPr/>
        </p:nvSpPr>
        <p:spPr>
          <a:xfrm>
            <a:off x="1764829" y="3599144"/>
            <a:ext cx="211607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Meeting Place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59BDF2A-DA21-4687-BBFE-AAE5519CA46C}"/>
              </a:ext>
            </a:extLst>
          </p:cNvPr>
          <p:cNvSpPr/>
          <p:nvPr/>
        </p:nvSpPr>
        <p:spPr>
          <a:xfrm>
            <a:off x="5617641" y="644772"/>
            <a:ext cx="58228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5400" b="1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DATA ANALYSIS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D405B351-F53E-473C-8518-CA1632A55883}"/>
              </a:ext>
            </a:extLst>
          </p:cNvPr>
          <p:cNvSpPr txBox="1"/>
          <p:nvPr/>
        </p:nvSpPr>
        <p:spPr>
          <a:xfrm>
            <a:off x="1788747" y="4240655"/>
            <a:ext cx="220008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Demonic Pact</a:t>
            </a:r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07CD12EE-CDDB-41BE-A9B5-F18C47150624}"/>
              </a:ext>
            </a:extLst>
          </p:cNvPr>
          <p:cNvSpPr txBox="1"/>
          <p:nvPr/>
        </p:nvSpPr>
        <p:spPr>
          <a:xfrm>
            <a:off x="1801011" y="4884271"/>
            <a:ext cx="2434897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Religious Motif</a:t>
            </a:r>
          </a:p>
        </p:txBody>
      </p:sp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610807CA-B288-44BC-A50C-28CCA6C99FAB}"/>
              </a:ext>
            </a:extLst>
          </p:cNvPr>
          <p:cNvSpPr/>
          <p:nvPr/>
        </p:nvSpPr>
        <p:spPr>
          <a:xfrm>
            <a:off x="1213054" y="2573493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6" name="等腰三角形 25">
            <a:extLst>
              <a:ext uri="{FF2B5EF4-FFF2-40B4-BE49-F238E27FC236}">
                <a16:creationId xmlns:a16="http://schemas.microsoft.com/office/drawing/2014/main" id="{E5D901AA-25FB-4BE0-B8D3-CAC49ED7D664}"/>
              </a:ext>
            </a:extLst>
          </p:cNvPr>
          <p:cNvSpPr/>
          <p:nvPr/>
        </p:nvSpPr>
        <p:spPr>
          <a:xfrm>
            <a:off x="1202104" y="3813930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等腰三角形 26">
            <a:extLst>
              <a:ext uri="{FF2B5EF4-FFF2-40B4-BE49-F238E27FC236}">
                <a16:creationId xmlns:a16="http://schemas.microsoft.com/office/drawing/2014/main" id="{FD2919FB-2464-4F6D-9461-E1CB4A771BB5}"/>
              </a:ext>
            </a:extLst>
          </p:cNvPr>
          <p:cNvSpPr/>
          <p:nvPr/>
        </p:nvSpPr>
        <p:spPr>
          <a:xfrm>
            <a:off x="1213054" y="4456359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8BAD377F-96B9-4839-AB6A-0B4EA4104BBE}"/>
              </a:ext>
            </a:extLst>
          </p:cNvPr>
          <p:cNvSpPr/>
          <p:nvPr/>
        </p:nvSpPr>
        <p:spPr>
          <a:xfrm>
            <a:off x="1213054" y="5088197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ea typeface="微软雅黑" panose="020B0503020204020204" pitchFamily="34" charset="-122"/>
            </a:endParaRPr>
          </a:p>
        </p:txBody>
      </p:sp>
      <p:pic>
        <p:nvPicPr>
          <p:cNvPr id="10" name="图片 9" descr="图片包含 图示&#10;&#10;描述已自动生成">
            <a:extLst>
              <a:ext uri="{FF2B5EF4-FFF2-40B4-BE49-F238E27FC236}">
                <a16:creationId xmlns:a16="http://schemas.microsoft.com/office/drawing/2014/main" id="{47A012B2-2BAF-AE46-9244-FD5514C728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176" y="1862726"/>
            <a:ext cx="6947824" cy="459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346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等腰三角形 8"/>
          <p:cNvSpPr/>
          <p:nvPr/>
        </p:nvSpPr>
        <p:spPr>
          <a:xfrm>
            <a:off x="10622493" y="193679"/>
            <a:ext cx="1308759" cy="1199911"/>
          </a:xfrm>
          <a:prstGeom prst="triangle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C9987CD1-4328-42B5-8CD7-8261D4175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0" y="0"/>
            <a:ext cx="5215001" cy="6858000"/>
          </a:xfrm>
          <a:prstGeom prst="rect">
            <a:avLst/>
          </a:prstGeom>
        </p:spPr>
      </p:pic>
      <p:sp>
        <p:nvSpPr>
          <p:cNvPr id="4" name="等腰三角形 3"/>
          <p:cNvSpPr/>
          <p:nvPr/>
        </p:nvSpPr>
        <p:spPr>
          <a:xfrm>
            <a:off x="11232793" y="889029"/>
            <a:ext cx="527192" cy="411036"/>
          </a:xfrm>
          <a:prstGeom prst="triangle">
            <a:avLst/>
          </a:prstGeom>
          <a:solidFill>
            <a:schemeClr val="tx1">
              <a:lumMod val="95000"/>
              <a:lumOff val="5000"/>
              <a:alpha val="44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74399" y="566264"/>
            <a:ext cx="42902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Bar Chart &amp; Network</a:t>
            </a:r>
            <a:endParaRPr lang="zh-CN" altLang="en-US" sz="3200" b="1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TextBox 10"/>
          <p:cNvSpPr txBox="1"/>
          <p:nvPr/>
        </p:nvSpPr>
        <p:spPr>
          <a:xfrm>
            <a:off x="251251" y="4502885"/>
            <a:ext cx="4662721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If there are more case have the same ritual objects and the meeting place, the arrow would the bigger.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59BDF2A-DA21-4687-BBFE-AAE5519CA46C}"/>
              </a:ext>
            </a:extLst>
          </p:cNvPr>
          <p:cNvSpPr/>
          <p:nvPr/>
        </p:nvSpPr>
        <p:spPr>
          <a:xfrm>
            <a:off x="5661720" y="371072"/>
            <a:ext cx="58228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5400" b="1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DATA ANALYSIS</a:t>
            </a:r>
          </a:p>
        </p:txBody>
      </p:sp>
      <p:sp>
        <p:nvSpPr>
          <p:cNvPr id="20" name="等腰三角形 11">
            <a:extLst>
              <a:ext uri="{FF2B5EF4-FFF2-40B4-BE49-F238E27FC236}">
                <a16:creationId xmlns:a16="http://schemas.microsoft.com/office/drawing/2014/main" id="{8EA074C8-E5C6-684C-8A37-DF260FC223F6}"/>
              </a:ext>
            </a:extLst>
          </p:cNvPr>
          <p:cNvSpPr/>
          <p:nvPr/>
        </p:nvSpPr>
        <p:spPr>
          <a:xfrm>
            <a:off x="2582612" y="1999523"/>
            <a:ext cx="230177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1" name="等腰三角形 13">
            <a:extLst>
              <a:ext uri="{FF2B5EF4-FFF2-40B4-BE49-F238E27FC236}">
                <a16:creationId xmlns:a16="http://schemas.microsoft.com/office/drawing/2014/main" id="{C3802E5C-E71B-3546-8F70-FA4343119FBF}"/>
              </a:ext>
            </a:extLst>
          </p:cNvPr>
          <p:cNvSpPr/>
          <p:nvPr/>
        </p:nvSpPr>
        <p:spPr>
          <a:xfrm>
            <a:off x="2571982" y="2636539"/>
            <a:ext cx="230177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等腰三角形 15">
            <a:extLst>
              <a:ext uri="{FF2B5EF4-FFF2-40B4-BE49-F238E27FC236}">
                <a16:creationId xmlns:a16="http://schemas.microsoft.com/office/drawing/2014/main" id="{F406023E-83A0-F445-9EF5-6792C21BAABD}"/>
              </a:ext>
            </a:extLst>
          </p:cNvPr>
          <p:cNvSpPr/>
          <p:nvPr/>
        </p:nvSpPr>
        <p:spPr>
          <a:xfrm>
            <a:off x="2561352" y="3314292"/>
            <a:ext cx="230177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63B29E-AFEE-3447-9CA2-A786FB7B8C86}"/>
              </a:ext>
            </a:extLst>
          </p:cNvPr>
          <p:cNvSpPr txBox="1"/>
          <p:nvPr/>
        </p:nvSpPr>
        <p:spPr>
          <a:xfrm>
            <a:off x="284609" y="2524817"/>
            <a:ext cx="1534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>
                <a:solidFill>
                  <a:schemeClr val="bg1"/>
                </a:solidFill>
              </a:rPr>
              <a:t>Ritual</a:t>
            </a:r>
            <a:r>
              <a:rPr kumimoji="1" lang="zh-CN" altLang="en-US" sz="2000">
                <a:solidFill>
                  <a:schemeClr val="bg1"/>
                </a:solidFill>
              </a:rPr>
              <a:t> </a:t>
            </a:r>
            <a:r>
              <a:rPr kumimoji="1" lang="en-US" altLang="zh-CN" sz="2000">
                <a:solidFill>
                  <a:schemeClr val="bg1"/>
                </a:solidFill>
              </a:rPr>
              <a:t>Object</a:t>
            </a:r>
            <a:endParaRPr kumimoji="1" lang="zh-CN" altLang="en-US" sz="2000">
              <a:solidFill>
                <a:schemeClr val="bg1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F78D6FA-E93E-0640-8F7C-E2790A9353B6}"/>
              </a:ext>
            </a:extLst>
          </p:cNvPr>
          <p:cNvSpPr txBox="1"/>
          <p:nvPr/>
        </p:nvSpPr>
        <p:spPr>
          <a:xfrm>
            <a:off x="2812789" y="1856949"/>
            <a:ext cx="1930337" cy="4996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Meeting Place</a:t>
            </a:r>
          </a:p>
        </p:txBody>
      </p:sp>
      <p:sp>
        <p:nvSpPr>
          <p:cNvPr id="33" name="TextBox 10">
            <a:extLst>
              <a:ext uri="{FF2B5EF4-FFF2-40B4-BE49-F238E27FC236}">
                <a16:creationId xmlns:a16="http://schemas.microsoft.com/office/drawing/2014/main" id="{0E8AFE03-4B40-CB40-88A6-CE9BF1AB3D29}"/>
              </a:ext>
            </a:extLst>
          </p:cNvPr>
          <p:cNvSpPr txBox="1"/>
          <p:nvPr/>
        </p:nvSpPr>
        <p:spPr>
          <a:xfrm>
            <a:off x="2812789" y="2515227"/>
            <a:ext cx="220008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Demonic Pact</a:t>
            </a:r>
          </a:p>
        </p:txBody>
      </p:sp>
      <p:sp>
        <p:nvSpPr>
          <p:cNvPr id="34" name="TextBox 10">
            <a:extLst>
              <a:ext uri="{FF2B5EF4-FFF2-40B4-BE49-F238E27FC236}">
                <a16:creationId xmlns:a16="http://schemas.microsoft.com/office/drawing/2014/main" id="{C554A8B6-052B-DE43-A870-6774523FB78D}"/>
              </a:ext>
            </a:extLst>
          </p:cNvPr>
          <p:cNvSpPr txBox="1"/>
          <p:nvPr/>
        </p:nvSpPr>
        <p:spPr>
          <a:xfrm>
            <a:off x="2802159" y="3158868"/>
            <a:ext cx="220008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Religious Motif</a:t>
            </a:r>
          </a:p>
        </p:txBody>
      </p:sp>
      <p:sp>
        <p:nvSpPr>
          <p:cNvPr id="35" name="右箭头 34">
            <a:extLst>
              <a:ext uri="{FF2B5EF4-FFF2-40B4-BE49-F238E27FC236}">
                <a16:creationId xmlns:a16="http://schemas.microsoft.com/office/drawing/2014/main" id="{C0B83FEE-5D3E-774F-9634-61A53D0A7383}"/>
              </a:ext>
            </a:extLst>
          </p:cNvPr>
          <p:cNvSpPr/>
          <p:nvPr/>
        </p:nvSpPr>
        <p:spPr>
          <a:xfrm>
            <a:off x="1802584" y="2425784"/>
            <a:ext cx="658863" cy="684010"/>
          </a:xfrm>
          <a:prstGeom prst="rightArrow">
            <a:avLst/>
          </a:prstGeom>
          <a:solidFill>
            <a:schemeClr val="bg1"/>
          </a:solidFill>
          <a:ln>
            <a:solidFill>
              <a:srgbClr val="F6F6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pic>
        <p:nvPicPr>
          <p:cNvPr id="6" name="图片 5" descr="图片包含 文字, 地图, 室内, 电脑&#10;&#10;描述已自动生成">
            <a:extLst>
              <a:ext uri="{FF2B5EF4-FFF2-40B4-BE49-F238E27FC236}">
                <a16:creationId xmlns:a16="http://schemas.microsoft.com/office/drawing/2014/main" id="{696D34DC-C351-DF4C-811D-D30E7BED13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3606" y="1471795"/>
            <a:ext cx="6928394" cy="5133690"/>
          </a:xfrm>
          <a:prstGeom prst="rect">
            <a:avLst/>
          </a:prstGeom>
        </p:spPr>
      </p:pic>
      <p:pic>
        <p:nvPicPr>
          <p:cNvPr id="36" name="图片 35" descr="图形用户界面, 文本&#10;&#10;描述已自动生成">
            <a:extLst>
              <a:ext uri="{FF2B5EF4-FFF2-40B4-BE49-F238E27FC236}">
                <a16:creationId xmlns:a16="http://schemas.microsoft.com/office/drawing/2014/main" id="{5576CCED-30DF-ED43-BA01-95D804FE93C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41" b="-2174"/>
          <a:stretch/>
        </p:blipFill>
        <p:spPr>
          <a:xfrm>
            <a:off x="10872537" y="6473809"/>
            <a:ext cx="1319463" cy="39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028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9"/>
          <p:cNvSpPr txBox="1"/>
          <p:nvPr/>
        </p:nvSpPr>
        <p:spPr>
          <a:xfrm>
            <a:off x="370859" y="952692"/>
            <a:ext cx="518122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/>
            <a:r>
              <a:rPr lang="en-US" sz="2000" spc="300">
                <a:solidFill>
                  <a:schemeClr val="bg1"/>
                </a:solidFill>
                <a:latin typeface="微软雅黑"/>
                <a:ea typeface="微软雅黑"/>
                <a:cs typeface="Playfair Display SC" charset="0"/>
              </a:rPr>
              <a:t>The style of our illustration</a:t>
            </a:r>
            <a:endParaRPr lang="en-US" sz="2000" spc="3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layfair Display SC" charset="0"/>
            </a:endParaRPr>
          </a:p>
        </p:txBody>
      </p:sp>
      <p:sp>
        <p:nvSpPr>
          <p:cNvPr id="24" name="TextBox 2"/>
          <p:cNvSpPr txBox="1"/>
          <p:nvPr/>
        </p:nvSpPr>
        <p:spPr>
          <a:xfrm>
            <a:off x="375596" y="5933043"/>
            <a:ext cx="4352938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12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Credit: Survey of Scottish Witchcraft Database http://</a:t>
            </a:r>
            <a:r>
              <a:rPr lang="en-US" altLang="zh-CN" sz="12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Light" charset="0"/>
              </a:rPr>
              <a:t>witches.shca.ed.ac.uk/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335E241-F895-4812-A60F-B20014F5D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978" y="1627277"/>
            <a:ext cx="5442260" cy="4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D738A25B-65B8-43C3-AF0B-354BB28BF20B}"/>
              </a:ext>
            </a:extLst>
          </p:cNvPr>
          <p:cNvSpPr/>
          <p:nvPr/>
        </p:nvSpPr>
        <p:spPr>
          <a:xfrm>
            <a:off x="42517" y="33292"/>
            <a:ext cx="7092813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altLang="zh-CN" sz="5400" b="1">
                <a:solidFill>
                  <a:schemeClr val="bg1"/>
                </a:solidFill>
                <a:latin typeface="arial"/>
                <a:ea typeface="微软雅黑"/>
                <a:cs typeface="arial"/>
              </a:rPr>
              <a:t>DESIGN: BOOKLET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E6B1074C-D7D3-465B-BEA6-BBF855B10171}"/>
              </a:ext>
            </a:extLst>
          </p:cNvPr>
          <p:cNvSpPr txBox="1"/>
          <p:nvPr/>
        </p:nvSpPr>
        <p:spPr>
          <a:xfrm>
            <a:off x="5957404" y="952692"/>
            <a:ext cx="5181225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/>
            <a:r>
              <a:rPr lang="en-US" sz="2000" spc="300">
                <a:solidFill>
                  <a:schemeClr val="bg1"/>
                </a:solidFill>
                <a:latin typeface="微软雅黑"/>
                <a:ea typeface="微软雅黑"/>
                <a:cs typeface="Playfair Display SC" charset="0"/>
              </a:rPr>
              <a:t>The 10 representative cases:</a:t>
            </a:r>
          </a:p>
          <a:p>
            <a:pPr defTabSz="914217"/>
            <a:endParaRPr lang="en-US" sz="2000" spc="3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layfair Display SC" charset="0"/>
            </a:endParaRPr>
          </a:p>
          <a:p>
            <a:pPr defTabSz="914217"/>
            <a:endParaRPr lang="en-US" sz="2000" spc="3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layfair Display SC" charset="0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120F777C-534D-4D82-BD8B-DD150D6A3FC0}"/>
              </a:ext>
            </a:extLst>
          </p:cNvPr>
          <p:cNvSpPr txBox="1"/>
          <p:nvPr/>
        </p:nvSpPr>
        <p:spPr>
          <a:xfrm>
            <a:off x="5955886" y="1553327"/>
            <a:ext cx="6021497" cy="526297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 defTabSz="914217"/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C/EGD/1605:</a:t>
            </a:r>
            <a:r>
              <a:rPr lang="en-US" sz="1200" b="1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 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most frequently or common meeting place, Demonic and Motifs</a:t>
            </a:r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 in all cases</a:t>
            </a:r>
            <a:endParaRPr lang="en-US"/>
          </a:p>
          <a:p>
            <a:pPr algn="just" defTabSz="914217"/>
            <a:endParaRPr lang="en-US" sz="1200" spc="300">
              <a:solidFill>
                <a:schemeClr val="bg1"/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C/EGD/63:  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the most ritual objects</a:t>
            </a:r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 from all the cases</a:t>
            </a:r>
          </a:p>
          <a:p>
            <a:pPr algn="just" defTabSz="914217"/>
            <a:endParaRPr lang="en-US" sz="1200" spc="300">
              <a:solidFill>
                <a:schemeClr val="bg1"/>
              </a:solidFill>
              <a:latin typeface="Microsoft YaHei"/>
              <a:ea typeface="+mn-lt"/>
              <a:cs typeface="+mn-lt"/>
            </a:endParaRPr>
          </a:p>
          <a:p>
            <a:pPr algn="just" defTabSz="914217"/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C/EGD/59: </a:t>
            </a:r>
            <a:r>
              <a:rPr lang="en-US" sz="1200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 the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 unique ritual object</a:t>
            </a:r>
            <a:r>
              <a:rPr lang="en-US" sz="1200" b="1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 </a:t>
            </a:r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"mole's feet"</a:t>
            </a:r>
            <a:endParaRPr lang="en-US">
              <a:solidFill>
                <a:schemeClr val="bg1"/>
              </a:solidFill>
              <a:latin typeface="Microsoft YaHei"/>
              <a:ea typeface="+mn-lt"/>
              <a:cs typeface="+mn-lt"/>
            </a:endParaRPr>
          </a:p>
          <a:p>
            <a:pPr algn="just" defTabSz="914217"/>
            <a:endParaRPr lang="en-GB" sz="1200" spc="300">
              <a:solidFill>
                <a:schemeClr val="bg1"/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r>
              <a:rPr lang="en-GB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C/EGD/2141</a:t>
            </a:r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:  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most Motifs</a:t>
            </a:r>
            <a:endParaRPr lang="en-US" sz="1200" spc="300">
              <a:solidFill>
                <a:schemeClr val="accent2">
                  <a:lumMod val="75000"/>
                </a:schemeClr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endParaRPr lang="en-GB" sz="1200" spc="300">
              <a:solidFill>
                <a:schemeClr val="bg1"/>
              </a:solidFill>
              <a:latin typeface="Microsoft YaHei"/>
              <a:ea typeface="+mn-lt"/>
              <a:cs typeface="+mn-lt"/>
            </a:endParaRPr>
          </a:p>
          <a:p>
            <a:pPr algn="just" defTabSz="914217"/>
            <a:r>
              <a:rPr lang="en-GB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C/EGD/166</a:t>
            </a:r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:  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the most number of meeting place</a:t>
            </a:r>
            <a:endParaRPr lang="en-US" b="1">
              <a:solidFill>
                <a:schemeClr val="accent2">
                  <a:lumMod val="75000"/>
                </a:schemeClr>
              </a:solidFill>
              <a:latin typeface="Microsoft YaHei"/>
              <a:ea typeface="+mn-lt"/>
              <a:cs typeface="+mn-lt"/>
            </a:endParaRPr>
          </a:p>
          <a:p>
            <a:pPr algn="just" defTabSz="914217"/>
            <a:endParaRPr lang="en-US" sz="1200" b="1" spc="300">
              <a:solidFill>
                <a:schemeClr val="accent2">
                  <a:lumMod val="75000"/>
                </a:schemeClr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C/EGD/1747: 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the most Demonic Pact</a:t>
            </a:r>
          </a:p>
          <a:p>
            <a:pPr algn="just" defTabSz="914217"/>
            <a:endParaRPr lang="en-US" sz="1200" b="1" spc="300">
              <a:solidFill>
                <a:schemeClr val="accent2">
                  <a:lumMod val="75000"/>
                </a:schemeClr>
              </a:solidFill>
              <a:latin typeface="Microsoft YaHei"/>
              <a:ea typeface="+mn-lt"/>
              <a:cs typeface="+mn-lt"/>
            </a:endParaRPr>
          </a:p>
          <a:p>
            <a:pPr algn="just" defTabSz="914217"/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C/EGD/1748: 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youngest male to be accused</a:t>
            </a:r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 of witchcraft aged 16</a:t>
            </a:r>
            <a:endParaRPr lang="en-US">
              <a:solidFill>
                <a:schemeClr val="bg1"/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endParaRPr lang="en-US" sz="1200" spc="300">
              <a:solidFill>
                <a:schemeClr val="bg1"/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C/JO/3059: all the relationship(has all the values without </a:t>
            </a:r>
            <a:r>
              <a:rPr lang="en-US" sz="1200" spc="300" err="1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NaN</a:t>
            </a:r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), and it has 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unique ritual objects "Hand (dead)" and “Rowan tree”</a:t>
            </a:r>
            <a:endParaRPr lang="en-US" sz="1200" spc="300">
              <a:solidFill>
                <a:schemeClr val="accent2">
                  <a:lumMod val="75000"/>
                </a:schemeClr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endParaRPr lang="en-US" sz="1200" spc="300">
              <a:solidFill>
                <a:schemeClr val="bg1"/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C/EGD/882: has the 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unique religious motif "Sign of the cross"</a:t>
            </a:r>
            <a:endParaRPr lang="en-US" b="1">
              <a:solidFill>
                <a:schemeClr val="accent2">
                  <a:lumMod val="75000"/>
                </a:schemeClr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endParaRPr lang="en-US" sz="1200" b="1" spc="300">
              <a:solidFill>
                <a:schemeClr val="bg1"/>
              </a:solidFill>
              <a:latin typeface="Microsoft YaHei"/>
              <a:ea typeface="Microsoft YaHei"/>
              <a:cs typeface="Calibri"/>
            </a:endParaRPr>
          </a:p>
          <a:p>
            <a:pPr algn="just" defTabSz="914217"/>
            <a:r>
              <a:rPr lang="en-US" sz="1200" b="1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C/EGD/160: </a:t>
            </a:r>
            <a:r>
              <a:rPr lang="en-US" sz="1200" spc="300">
                <a:solidFill>
                  <a:schemeClr val="bg1"/>
                </a:solidFill>
                <a:latin typeface="Microsoft YaHei"/>
                <a:ea typeface="+mn-lt"/>
                <a:cs typeface="+mn-lt"/>
              </a:rPr>
              <a:t>has the </a:t>
            </a:r>
            <a:r>
              <a:rPr lang="en-US" sz="1200" b="1" spc="300">
                <a:solidFill>
                  <a:schemeClr val="accent2">
                    <a:lumMod val="75000"/>
                  </a:schemeClr>
                </a:solidFill>
                <a:latin typeface="Microsoft YaHei"/>
                <a:ea typeface="+mn-lt"/>
                <a:cs typeface="+mn-lt"/>
              </a:rPr>
              <a:t>unique ritual object and motif "flask of water"</a:t>
            </a:r>
            <a:endParaRPr lang="en-US">
              <a:solidFill>
                <a:schemeClr val="accent2">
                  <a:lumMod val="75000"/>
                </a:schemeClr>
              </a:solidFill>
              <a:latin typeface="Microsoft YaHei"/>
              <a:ea typeface="Microsoft YaHei"/>
              <a:cs typeface="Calibri"/>
            </a:endParaRPr>
          </a:p>
          <a:p>
            <a:pPr defTabSz="914217"/>
            <a:endParaRPr lang="en-US" sz="1200" b="1" spc="300">
              <a:solidFill>
                <a:schemeClr val="accent2">
                  <a:lumMod val="75000"/>
                </a:schemeClr>
              </a:solidFill>
              <a:cs typeface="Calibri"/>
            </a:endParaRPr>
          </a:p>
          <a:p>
            <a:pPr defTabSz="914217"/>
            <a:endParaRPr lang="en-US" sz="1200" b="1" spc="300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1499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等腰三角形 8"/>
          <p:cNvSpPr/>
          <p:nvPr/>
        </p:nvSpPr>
        <p:spPr>
          <a:xfrm rot="10800000">
            <a:off x="615356" y="1510253"/>
            <a:ext cx="869375" cy="749461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" name="等腰三角形 3"/>
          <p:cNvSpPr/>
          <p:nvPr/>
        </p:nvSpPr>
        <p:spPr>
          <a:xfrm>
            <a:off x="142899" y="531531"/>
            <a:ext cx="1814291" cy="1765124"/>
          </a:xfrm>
          <a:prstGeom prst="triangl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6" name="TextBox 9"/>
          <p:cNvSpPr txBox="1"/>
          <p:nvPr/>
        </p:nvSpPr>
        <p:spPr>
          <a:xfrm>
            <a:off x="1560184" y="1008106"/>
            <a:ext cx="46478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/>
            <a:r>
              <a:rPr lang="en-US" sz="4000" b="1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layfair Display SC" charset="0"/>
              </a:rPr>
              <a:t>ILLUSTRATION</a:t>
            </a:r>
          </a:p>
        </p:txBody>
      </p:sp>
      <p:sp>
        <p:nvSpPr>
          <p:cNvPr id="7" name="TextBox 2"/>
          <p:cNvSpPr txBox="1"/>
          <p:nvPr/>
        </p:nvSpPr>
        <p:spPr>
          <a:xfrm>
            <a:off x="924080" y="2426249"/>
            <a:ext cx="9937060" cy="172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sz="2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Emphasized items in cases          </a:t>
            </a:r>
          </a:p>
          <a:p>
            <a:pPr defTabSz="914217">
              <a:lnSpc>
                <a:spcPct val="150000"/>
              </a:lnSpc>
            </a:pPr>
            <a:endParaRPr lang="en-US" sz="200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217">
              <a:lnSpc>
                <a:spcPct val="150000"/>
              </a:lnSpc>
            </a:pPr>
            <a:r>
              <a:rPr lang="en-US" sz="2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Highlighted in illustrations</a:t>
            </a:r>
          </a:p>
          <a:p>
            <a:pPr defTabSz="914217">
              <a:lnSpc>
                <a:spcPct val="150000"/>
              </a:lnSpc>
            </a:pPr>
            <a:endParaRPr lang="en-US" sz="120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ontserrat Light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E58A2E2-3B68-4507-9A54-E38FD1142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715" y="3865794"/>
            <a:ext cx="1705148" cy="2024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等号 1">
            <a:extLst>
              <a:ext uri="{FF2B5EF4-FFF2-40B4-BE49-F238E27FC236}">
                <a16:creationId xmlns:a16="http://schemas.microsoft.com/office/drawing/2014/main" id="{1586732F-C13C-43F4-9E05-C1A23C8109E7}"/>
              </a:ext>
            </a:extLst>
          </p:cNvPr>
          <p:cNvSpPr/>
          <p:nvPr/>
        </p:nvSpPr>
        <p:spPr>
          <a:xfrm rot="5400000">
            <a:off x="2259694" y="2942572"/>
            <a:ext cx="461681" cy="387968"/>
          </a:xfrm>
          <a:prstGeom prst="mathEqual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TextBox 2">
            <a:extLst>
              <a:ext uri="{FF2B5EF4-FFF2-40B4-BE49-F238E27FC236}">
                <a16:creationId xmlns:a16="http://schemas.microsoft.com/office/drawing/2014/main" id="{FCD2D093-C51D-4F95-917A-DF253251A102}"/>
              </a:ext>
            </a:extLst>
          </p:cNvPr>
          <p:cNvSpPr txBox="1"/>
          <p:nvPr/>
        </p:nvSpPr>
        <p:spPr>
          <a:xfrm>
            <a:off x="6017059" y="2426249"/>
            <a:ext cx="6477641" cy="798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All the Illustrations are the visualization of data</a:t>
            </a:r>
          </a:p>
          <a:p>
            <a:pPr defTabSz="914217">
              <a:lnSpc>
                <a:spcPct val="150000"/>
              </a:lnSpc>
            </a:pPr>
            <a:endParaRPr lang="en-US" sz="120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ontserrat Light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2DD1D7B-B47D-5441-A734-BD39AFB2134F}"/>
              </a:ext>
            </a:extLst>
          </p:cNvPr>
          <p:cNvSpPr/>
          <p:nvPr/>
        </p:nvSpPr>
        <p:spPr>
          <a:xfrm>
            <a:off x="1957187" y="1967732"/>
            <a:ext cx="95219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altLang="zh-CN">
                <a:latin typeface="Segoe UI" panose="020B0502040204020203" pitchFamily="34" charset="0"/>
                <a:hlinkClick r:id="rId4" tooltip="https://www.flipsnack.com/surveyofscottishwitchcraft/witchcraft-booklet.html"/>
              </a:rPr>
              <a:t>https://www.flipsnack.com/SurveyofScottishWitchcraft/witchcraft-booklet.html</a:t>
            </a:r>
            <a:endParaRPr lang="fr-CA" altLang="zh-CN" b="0" i="0">
              <a:effectLst/>
              <a:latin typeface="Segoe UI" panose="020B0502040204020203" pitchFamily="34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A517943-5B7C-FF42-B411-E3C76D4640B0}"/>
              </a:ext>
            </a:extLst>
          </p:cNvPr>
          <p:cNvGrpSpPr/>
          <p:nvPr/>
        </p:nvGrpSpPr>
        <p:grpSpPr>
          <a:xfrm>
            <a:off x="10056872" y="4143944"/>
            <a:ext cx="1608535" cy="1582254"/>
            <a:chOff x="8575964" y="812577"/>
            <a:chExt cx="1676400" cy="1676400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D02AB4A-0F90-6041-9E76-D019CBABAE22}"/>
                </a:ext>
              </a:extLst>
            </p:cNvPr>
            <p:cNvSpPr/>
            <p:nvPr/>
          </p:nvSpPr>
          <p:spPr>
            <a:xfrm>
              <a:off x="8575964" y="1510253"/>
              <a:ext cx="1676400" cy="19385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4734079-C089-D34E-97D3-CD2474156B36}"/>
                </a:ext>
              </a:extLst>
            </p:cNvPr>
            <p:cNvSpPr/>
            <p:nvPr/>
          </p:nvSpPr>
          <p:spPr>
            <a:xfrm rot="16200000">
              <a:off x="8575964" y="1553849"/>
              <a:ext cx="1676400" cy="19385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TextBox 2">
            <a:extLst>
              <a:ext uri="{FF2B5EF4-FFF2-40B4-BE49-F238E27FC236}">
                <a16:creationId xmlns:a16="http://schemas.microsoft.com/office/drawing/2014/main" id="{1228F6EF-FE1E-6449-91B7-AFF2CC8014FE}"/>
              </a:ext>
            </a:extLst>
          </p:cNvPr>
          <p:cNvSpPr txBox="1"/>
          <p:nvPr/>
        </p:nvSpPr>
        <p:spPr>
          <a:xfrm>
            <a:off x="6017059" y="3298423"/>
            <a:ext cx="6477641" cy="4995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 err="1">
                <a:solidFill>
                  <a:schemeClr val="bg1">
                    <a:lumMod val="85000"/>
                  </a:schemeClr>
                </a:solidFill>
                <a:latin typeface="微软雅黑"/>
                <a:ea typeface="微软雅黑"/>
              </a:rPr>
              <a:t>Eg.</a:t>
            </a:r>
            <a:r>
              <a:rPr lang="en-US" altLang="zh-CN" sz="2000">
                <a:solidFill>
                  <a:schemeClr val="bg1">
                    <a:lumMod val="85000"/>
                  </a:schemeClr>
                </a:solidFill>
                <a:latin typeface="微软雅黑"/>
                <a:ea typeface="微软雅黑"/>
              </a:rPr>
              <a:t> The religious motif "Sign of cross"</a:t>
            </a:r>
            <a:endParaRPr lang="en-US" sz="120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ontserrat Light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FC51E0B-7A5B-144C-B035-BAEB304E132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360" y="3806382"/>
            <a:ext cx="2960901" cy="2797177"/>
          </a:xfrm>
          <a:prstGeom prst="rect">
            <a:avLst/>
          </a:prstGeom>
        </p:spPr>
      </p:pic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67522D7E-35F3-4845-BB07-0B8E5D267F0A}"/>
              </a:ext>
            </a:extLst>
          </p:cNvPr>
          <p:cNvCxnSpPr/>
          <p:nvPr/>
        </p:nvCxnSpPr>
        <p:spPr>
          <a:xfrm>
            <a:off x="5234609" y="2506535"/>
            <a:ext cx="0" cy="3819934"/>
          </a:xfrm>
          <a:prstGeom prst="line">
            <a:avLst/>
          </a:prstGeom>
          <a:ln w="1905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CC1A3F69-81A7-674E-81B0-09F1BFF65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7275" y="5973123"/>
            <a:ext cx="660400" cy="635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CBA208B9-8262-4242-A527-8B00688CED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62689" y="5941373"/>
            <a:ext cx="5969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873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494766C-83B5-2B40-9A62-75A35F676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2891"/>
            <a:ext cx="12192000" cy="611510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7836260-81E7-5547-98DD-D6BA9AD6DC64}"/>
              </a:ext>
            </a:extLst>
          </p:cNvPr>
          <p:cNvSpPr/>
          <p:nvPr/>
        </p:nvSpPr>
        <p:spPr>
          <a:xfrm>
            <a:off x="95321" y="35005"/>
            <a:ext cx="3183885" cy="707886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defTabSz="914217"/>
            <a:r>
              <a:rPr lang="en-US" altLang="zh-CN" sz="4000" b="1" spc="300">
                <a:latin typeface="微软雅黑"/>
                <a:ea typeface="微软雅黑"/>
                <a:cs typeface="Playfair Display SC" charset="0"/>
              </a:rPr>
              <a:t>Example 1</a:t>
            </a:r>
            <a:endParaRPr lang="en-US" altLang="zh-CN" sz="4000" b="1" spc="300">
              <a:latin typeface="微软雅黑" panose="020B0503020204020204" pitchFamily="34" charset="-122"/>
              <a:ea typeface="微软雅黑" panose="020B0503020204020204" pitchFamily="34" charset="-122"/>
              <a:cs typeface="Playfair Display S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402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B41237A-61BD-284A-B519-E90EF940D5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2460"/>
            <a:ext cx="12192000" cy="610554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0A594D9-07CB-8C40-A64B-0DCCA36AE55F}"/>
              </a:ext>
            </a:extLst>
          </p:cNvPr>
          <p:cNvSpPr/>
          <p:nvPr/>
        </p:nvSpPr>
        <p:spPr>
          <a:xfrm>
            <a:off x="95321" y="35005"/>
            <a:ext cx="31838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217"/>
            <a:r>
              <a:rPr lang="en-US" altLang="zh-CN" sz="4000" b="1" spc="300">
                <a:latin typeface="微软雅黑" panose="020B0503020204020204" pitchFamily="34" charset="-122"/>
                <a:ea typeface="微软雅黑" panose="020B0503020204020204" pitchFamily="34" charset="-122"/>
                <a:cs typeface="Playfair Display SC" charset="0"/>
              </a:rPr>
              <a:t>Example 2</a:t>
            </a:r>
          </a:p>
        </p:txBody>
      </p:sp>
    </p:spTree>
    <p:extLst>
      <p:ext uri="{BB962C8B-B14F-4D97-AF65-F5344CB8AC3E}">
        <p14:creationId xmlns:p14="http://schemas.microsoft.com/office/powerpoint/2010/main" val="1294617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8">
            <a:extLst>
              <a:ext uri="{FF2B5EF4-FFF2-40B4-BE49-F238E27FC236}">
                <a16:creationId xmlns:a16="http://schemas.microsoft.com/office/drawing/2014/main" id="{BB750F8D-BEB3-48E3-B79B-874B21F18C7E}"/>
              </a:ext>
            </a:extLst>
          </p:cNvPr>
          <p:cNvSpPr/>
          <p:nvPr/>
        </p:nvSpPr>
        <p:spPr>
          <a:xfrm rot="10800000">
            <a:off x="738621" y="1185282"/>
            <a:ext cx="869375" cy="749461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7" name="等腰三角形 3">
            <a:extLst>
              <a:ext uri="{FF2B5EF4-FFF2-40B4-BE49-F238E27FC236}">
                <a16:creationId xmlns:a16="http://schemas.microsoft.com/office/drawing/2014/main" id="{2E35F167-5D5C-4C37-8460-734367CB3396}"/>
              </a:ext>
            </a:extLst>
          </p:cNvPr>
          <p:cNvSpPr/>
          <p:nvPr/>
        </p:nvSpPr>
        <p:spPr>
          <a:xfrm>
            <a:off x="266164" y="206560"/>
            <a:ext cx="1814291" cy="1765124"/>
          </a:xfrm>
          <a:prstGeom prst="triangl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40D1F413-B68A-434E-B61E-134F6633DDE7}"/>
              </a:ext>
            </a:extLst>
          </p:cNvPr>
          <p:cNvSpPr txBox="1"/>
          <p:nvPr/>
        </p:nvSpPr>
        <p:spPr>
          <a:xfrm>
            <a:off x="2019625" y="1187400"/>
            <a:ext cx="497873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/>
            <a:r>
              <a:rPr lang="en-US" sz="4000" b="1" spc="300">
                <a:latin typeface="Microsoft YaHei"/>
                <a:ea typeface="+mn-lt"/>
                <a:cs typeface="+mn-lt"/>
              </a:rPr>
              <a:t>FURTHER WORK</a:t>
            </a:r>
            <a:endParaRPr lang="en-US" sz="4000" b="1">
              <a:latin typeface="Microsoft YaHei"/>
              <a:ea typeface="Microsoft YaHe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0E9CBC-862C-495D-9A7C-48463F7DE8B2}"/>
              </a:ext>
            </a:extLst>
          </p:cNvPr>
          <p:cNvSpPr txBox="1"/>
          <p:nvPr/>
        </p:nvSpPr>
        <p:spPr>
          <a:xfrm>
            <a:off x="1484682" y="2926791"/>
            <a:ext cx="2116071" cy="5062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sz="2000">
                <a:latin typeface="Microsoft YaHei"/>
                <a:ea typeface="Microsoft YaHei"/>
                <a:cs typeface="+mn-lt"/>
              </a:rPr>
              <a:t>Pop-up book</a:t>
            </a:r>
            <a:endParaRPr lang="en-US">
              <a:latin typeface="Microsoft YaHei"/>
              <a:ea typeface="Microsoft YaHei"/>
            </a:endParaRPr>
          </a:p>
        </p:txBody>
      </p:sp>
      <p:sp>
        <p:nvSpPr>
          <p:cNvPr id="13" name="等腰三角形 25">
            <a:extLst>
              <a:ext uri="{FF2B5EF4-FFF2-40B4-BE49-F238E27FC236}">
                <a16:creationId xmlns:a16="http://schemas.microsoft.com/office/drawing/2014/main" id="{556833EB-C3C5-485B-B62D-BB0BB99FA793}"/>
              </a:ext>
            </a:extLst>
          </p:cNvPr>
          <p:cNvSpPr/>
          <p:nvPr/>
        </p:nvSpPr>
        <p:spPr>
          <a:xfrm>
            <a:off x="921957" y="3141577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latin typeface="Microsoft YaHei"/>
              <a:ea typeface="Microsoft YaHe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5CC020-81F2-47E7-B6E5-7A30FE66F824}"/>
              </a:ext>
            </a:extLst>
          </p:cNvPr>
          <p:cNvSpPr txBox="1"/>
          <p:nvPr/>
        </p:nvSpPr>
        <p:spPr>
          <a:xfrm>
            <a:off x="1484682" y="3475879"/>
            <a:ext cx="3792823" cy="4996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sz="2000">
                <a:latin typeface="Microsoft YaHei"/>
                <a:ea typeface="Microsoft YaHei"/>
                <a:cs typeface="+mn-lt"/>
              </a:rPr>
              <a:t>Online Interactive website</a:t>
            </a:r>
            <a:endParaRPr lang="en-US" sz="2000">
              <a:latin typeface="Microsoft YaHei"/>
              <a:ea typeface="Microsoft YaHei"/>
              <a:cs typeface="Calibri"/>
            </a:endParaRPr>
          </a:p>
        </p:txBody>
      </p:sp>
      <p:sp>
        <p:nvSpPr>
          <p:cNvPr id="15" name="等腰三角形 25">
            <a:extLst>
              <a:ext uri="{FF2B5EF4-FFF2-40B4-BE49-F238E27FC236}">
                <a16:creationId xmlns:a16="http://schemas.microsoft.com/office/drawing/2014/main" id="{ADB04BCF-9F3A-4DF2-9F4D-E13C4D3DD2E2}"/>
              </a:ext>
            </a:extLst>
          </p:cNvPr>
          <p:cNvSpPr/>
          <p:nvPr/>
        </p:nvSpPr>
        <p:spPr>
          <a:xfrm>
            <a:off x="933162" y="3690665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latin typeface="Microsoft YaHei"/>
              <a:ea typeface="Microsoft YaHei"/>
            </a:endParaRPr>
          </a:p>
        </p:txBody>
      </p:sp>
      <p:sp>
        <p:nvSpPr>
          <p:cNvPr id="10" name="等腰三角形 25">
            <a:extLst>
              <a:ext uri="{FF2B5EF4-FFF2-40B4-BE49-F238E27FC236}">
                <a16:creationId xmlns:a16="http://schemas.microsoft.com/office/drawing/2014/main" id="{70E6B188-855D-8641-82CA-635851697143}"/>
              </a:ext>
            </a:extLst>
          </p:cNvPr>
          <p:cNvSpPr/>
          <p:nvPr/>
        </p:nvSpPr>
        <p:spPr>
          <a:xfrm>
            <a:off x="933162" y="4239753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latin typeface="Microsoft YaHei"/>
              <a:ea typeface="Microsoft YaHei"/>
            </a:endParaRP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E2243C4A-BBFE-594C-9D44-7709ACA5FF8D}"/>
              </a:ext>
            </a:extLst>
          </p:cNvPr>
          <p:cNvSpPr txBox="1"/>
          <p:nvPr/>
        </p:nvSpPr>
        <p:spPr>
          <a:xfrm>
            <a:off x="1484681" y="4067014"/>
            <a:ext cx="2900481" cy="5062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sz="2000">
                <a:latin typeface="Microsoft YaHei"/>
                <a:ea typeface="Microsoft YaHei"/>
                <a:cs typeface="+mn-lt"/>
              </a:rPr>
              <a:t>More than</a:t>
            </a:r>
            <a:r>
              <a:rPr lang="zh-CN" altLang="en-US" sz="2000">
                <a:latin typeface="Microsoft YaHei"/>
                <a:ea typeface="Microsoft YaHei"/>
                <a:cs typeface="+mn-lt"/>
              </a:rPr>
              <a:t> </a:t>
            </a:r>
            <a:r>
              <a:rPr lang="en-US" altLang="zh-CN" sz="2000">
                <a:latin typeface="Microsoft YaHei"/>
                <a:ea typeface="Microsoft YaHei"/>
                <a:cs typeface="+mn-lt"/>
              </a:rPr>
              <a:t>10</a:t>
            </a:r>
            <a:r>
              <a:rPr lang="zh-CN" altLang="en-US" sz="2000">
                <a:latin typeface="Microsoft YaHei"/>
                <a:ea typeface="Microsoft YaHei"/>
                <a:cs typeface="+mn-lt"/>
              </a:rPr>
              <a:t> </a:t>
            </a:r>
            <a:r>
              <a:rPr lang="en-US" altLang="zh-CN" sz="2000">
                <a:latin typeface="Microsoft YaHei"/>
                <a:ea typeface="Microsoft YaHei"/>
                <a:cs typeface="+mn-lt"/>
              </a:rPr>
              <a:t>cases</a:t>
            </a:r>
            <a:endParaRPr lang="en-US">
              <a:latin typeface="Microsoft YaHei"/>
              <a:ea typeface="Microsoft YaHei"/>
            </a:endParaRPr>
          </a:p>
        </p:txBody>
      </p:sp>
      <p:sp>
        <p:nvSpPr>
          <p:cNvPr id="18" name="等腰三角形 8">
            <a:extLst>
              <a:ext uri="{FF2B5EF4-FFF2-40B4-BE49-F238E27FC236}">
                <a16:creationId xmlns:a16="http://schemas.microsoft.com/office/drawing/2014/main" id="{D7FB8789-5FC1-4954-A27B-15262E5698D1}"/>
              </a:ext>
            </a:extLst>
          </p:cNvPr>
          <p:cNvSpPr/>
          <p:nvPr/>
        </p:nvSpPr>
        <p:spPr>
          <a:xfrm rot="10800000">
            <a:off x="10581513" y="3835768"/>
            <a:ext cx="869375" cy="749461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9" name="等腰三角形 3">
            <a:extLst>
              <a:ext uri="{FF2B5EF4-FFF2-40B4-BE49-F238E27FC236}">
                <a16:creationId xmlns:a16="http://schemas.microsoft.com/office/drawing/2014/main" id="{DA573CEC-AF28-4870-8632-2DA00B592CEC}"/>
              </a:ext>
            </a:extLst>
          </p:cNvPr>
          <p:cNvSpPr/>
          <p:nvPr/>
        </p:nvSpPr>
        <p:spPr>
          <a:xfrm>
            <a:off x="10109056" y="2857046"/>
            <a:ext cx="1814291" cy="1765124"/>
          </a:xfrm>
          <a:prstGeom prst="triangl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E0B97EB9-D59F-4B13-A73C-3E4FF05768E4}"/>
              </a:ext>
            </a:extLst>
          </p:cNvPr>
          <p:cNvSpPr txBox="1"/>
          <p:nvPr/>
        </p:nvSpPr>
        <p:spPr>
          <a:xfrm>
            <a:off x="7368960" y="3804267"/>
            <a:ext cx="2843716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/>
            <a:r>
              <a:rPr lang="en-US" sz="4000" b="1" spc="300">
                <a:ea typeface="+mn-lt"/>
                <a:cs typeface="+mn-lt"/>
              </a:rPr>
              <a:t>ITERATION</a:t>
            </a:r>
            <a:endParaRPr lang="en-US" sz="4000" b="1" spc="300">
              <a:cs typeface="Calibri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89F23830-94AC-4325-BE35-1D6446D11F59}"/>
              </a:ext>
            </a:extLst>
          </p:cNvPr>
          <p:cNvSpPr txBox="1"/>
          <p:nvPr/>
        </p:nvSpPr>
        <p:spPr>
          <a:xfrm>
            <a:off x="8148643" y="4861451"/>
            <a:ext cx="1687296" cy="4996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latin typeface="Microsoft YaHei"/>
                <a:ea typeface="Microsoft YaHei"/>
                <a:cs typeface="Calibri"/>
              </a:rPr>
              <a:t>Board game</a:t>
            </a:r>
          </a:p>
        </p:txBody>
      </p:sp>
      <p:sp>
        <p:nvSpPr>
          <p:cNvPr id="22" name="等腰三角形 25">
            <a:extLst>
              <a:ext uri="{FF2B5EF4-FFF2-40B4-BE49-F238E27FC236}">
                <a16:creationId xmlns:a16="http://schemas.microsoft.com/office/drawing/2014/main" id="{95F336BE-E646-4CC2-978B-FF5298DE37E4}"/>
              </a:ext>
            </a:extLst>
          </p:cNvPr>
          <p:cNvSpPr/>
          <p:nvPr/>
        </p:nvSpPr>
        <p:spPr>
          <a:xfrm>
            <a:off x="7563505" y="5045396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latin typeface="Microsoft YaHei"/>
              <a:ea typeface="Microsoft YaHei"/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79D0DECD-92CA-4763-AC4C-C4BF1FB7D44D}"/>
              </a:ext>
            </a:extLst>
          </p:cNvPr>
          <p:cNvSpPr/>
          <p:nvPr/>
        </p:nvSpPr>
        <p:spPr>
          <a:xfrm>
            <a:off x="8790806" y="5488837"/>
            <a:ext cx="392794" cy="425824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icrosoft YaHei"/>
              <a:ea typeface="Microsoft YaHei"/>
            </a:endParaRPr>
          </a:p>
        </p:txBody>
      </p:sp>
      <p:sp>
        <p:nvSpPr>
          <p:cNvPr id="23" name="等腰三角形 25">
            <a:extLst>
              <a:ext uri="{FF2B5EF4-FFF2-40B4-BE49-F238E27FC236}">
                <a16:creationId xmlns:a16="http://schemas.microsoft.com/office/drawing/2014/main" id="{973FABA7-8E07-4DEA-829A-28670168F03A}"/>
              </a:ext>
            </a:extLst>
          </p:cNvPr>
          <p:cNvSpPr/>
          <p:nvPr/>
        </p:nvSpPr>
        <p:spPr>
          <a:xfrm>
            <a:off x="7563504" y="6053925"/>
            <a:ext cx="285308" cy="228129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>
                  <a:lumMod val="85000"/>
                </a:schemeClr>
              </a:solidFill>
              <a:latin typeface="Microsoft YaHei"/>
              <a:ea typeface="Microsoft YaHei"/>
            </a:endParaRPr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0B6A8443-42DF-4484-9507-57A47E99E408}"/>
              </a:ext>
            </a:extLst>
          </p:cNvPr>
          <p:cNvSpPr txBox="1"/>
          <p:nvPr/>
        </p:nvSpPr>
        <p:spPr>
          <a:xfrm>
            <a:off x="8367452" y="5920111"/>
            <a:ext cx="1250857" cy="4996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217">
              <a:lnSpc>
                <a:spcPct val="150000"/>
              </a:lnSpc>
            </a:pPr>
            <a:r>
              <a:rPr lang="en-US" altLang="zh-CN" sz="2000">
                <a:latin typeface="Microsoft YaHei"/>
                <a:ea typeface="Microsoft YaHei"/>
                <a:cs typeface="Calibri"/>
              </a:rPr>
              <a:t>Booklet</a:t>
            </a:r>
            <a:endParaRPr lang="en-US">
              <a:latin typeface="Microsoft YaHei"/>
              <a:ea typeface="Microsoft YaHei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12A303B-ED5F-471E-AE28-C7668BB688F5}"/>
              </a:ext>
            </a:extLst>
          </p:cNvPr>
          <p:cNvCxnSpPr/>
          <p:nvPr/>
        </p:nvCxnSpPr>
        <p:spPr>
          <a:xfrm flipH="1">
            <a:off x="4504204" y="33057"/>
            <a:ext cx="4045324" cy="686920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75371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DD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363</Words>
  <Application>Microsoft Office PowerPoint</Application>
  <PresentationFormat>宽屏</PresentationFormat>
  <Paragraphs>73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Playfair Display Black</vt:lpstr>
      <vt:lpstr>微软雅黑</vt:lpstr>
      <vt:lpstr>微软雅黑</vt:lpstr>
      <vt:lpstr>arial</vt:lpstr>
      <vt:lpstr>arial</vt:lpstr>
      <vt:lpstr>Calibri</vt:lpstr>
      <vt:lpstr>Calibri Light</vt:lpstr>
      <vt:lpstr>Segoe UI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DD2</dc:title>
  <dc:creator>dreamsummit</dc:creator>
  <cp:lastModifiedBy>和光 泷</cp:lastModifiedBy>
  <cp:revision>163</cp:revision>
  <dcterms:created xsi:type="dcterms:W3CDTF">2016-10-31T08:04:48Z</dcterms:created>
  <dcterms:modified xsi:type="dcterms:W3CDTF">2020-12-03T09:03:50Z</dcterms:modified>
</cp:coreProperties>
</file>